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4" r:id="rId6"/>
    <p:sldId id="269" r:id="rId7"/>
    <p:sldId id="275" r:id="rId8"/>
    <p:sldId id="276" r:id="rId9"/>
    <p:sldId id="273" r:id="rId10"/>
    <p:sldId id="274" r:id="rId11"/>
    <p:sldId id="260" r:id="rId12"/>
    <p:sldId id="271" r:id="rId13"/>
    <p:sldId id="265" r:id="rId14"/>
    <p:sldId id="277" r:id="rId15"/>
    <p:sldId id="266" r:id="rId16"/>
    <p:sldId id="280" r:id="rId17"/>
    <p:sldId id="262" r:id="rId18"/>
    <p:sldId id="267" r:id="rId19"/>
    <p:sldId id="278" r:id="rId20"/>
    <p:sldId id="279" r:id="rId21"/>
    <p:sldId id="268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F0F26D-250D-42F8-B44F-1C803BD407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19730-B886-414B-B5F9-4F749C424E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D2FA9-EAD1-48F9-AE03-2CC8645A96B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60469-474D-41A4-9322-5FBD68680C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531B9-5C77-4348-B603-EA2B7F7C93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5D321-C8BB-4425-9D86-F7B9A8448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69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0E56C-0F95-4A23-AEBF-8AEC72DCA562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47F1F1-3AD6-4AC9-81D1-8AA48B780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40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6309A-E956-4CBE-8778-6A101376188A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7629-0B71-4071-8E7E-E4A576B5750F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AB78-D659-4D53-8838-CF85E30EC46E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7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72B63-7861-4371-9A28-1F292E5E032E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263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63F4E-F2FC-45DD-B177-361A77866A85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56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5EEB6-796A-4550-8187-D365528C6C05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51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25636-FBFB-4C97-93BB-75F0641E0059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88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4DDE-EDA4-4AE2-A065-87047B487531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9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DB617-9CEE-4A5E-9FB6-A9CA7FEC2246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6E2E-29E0-4E24-813F-1BBEF9EFD5BF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8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3AA6-8CFF-4702-AD59-42EE31421DF1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5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91CB-C5B7-4F90-B77D-9D7BCCEC5D85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65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52710-4D4B-4A66-9482-4A7D055F6E50}" type="datetime1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1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8448F-2D9C-4854-80E5-12443A4C2F65}" type="datetime1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0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AC9D8-5BEE-4687-9217-AF2AF79BCA9F}" type="datetime1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263C-1C91-440C-B75D-1EB262F48BBA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8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2EE2-5785-4580-9EC1-37306950F904}" type="datetime1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4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A11151-10F4-42D8-ADA8-EF9B383B62CE}" type="datetime1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8C86D2-2185-43CD-8ED5-DA799078C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1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-visualization.github.io/foliu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5A9AF32-321C-4DC6-886F-B2DC6FCCBC8D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																			  Visualization with Python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3ECDBE-DF63-4B84-9783-A58010F7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" y="-8879"/>
            <a:ext cx="12156006" cy="64540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D20EA4-BAC7-4F1C-9284-2C411504355F}"/>
              </a:ext>
            </a:extLst>
          </p:cNvPr>
          <p:cNvSpPr/>
          <p:nvPr/>
        </p:nvSpPr>
        <p:spPr>
          <a:xfrm>
            <a:off x="1075317" y="4094824"/>
            <a:ext cx="2899294" cy="9854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616F73-5B49-494A-BF02-95AB4B788243}"/>
              </a:ext>
            </a:extLst>
          </p:cNvPr>
          <p:cNvSpPr/>
          <p:nvPr/>
        </p:nvSpPr>
        <p:spPr>
          <a:xfrm>
            <a:off x="341057" y="2177247"/>
            <a:ext cx="4328597" cy="181770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011C2-A087-49FB-844C-EA94AA28E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7371" y="1990815"/>
            <a:ext cx="5324670" cy="19175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Visualization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16AB9-5F4B-4C0A-8455-1E107CBEE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90" y="4168375"/>
            <a:ext cx="3471949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r>
              <a:rPr lang="en-US" dirty="0">
                <a:solidFill>
                  <a:schemeClr val="bg1"/>
                </a:solidFill>
              </a:rPr>
              <a:t> Ronny Fahrudin</a:t>
            </a:r>
          </a:p>
        </p:txBody>
      </p:sp>
      <p:pic>
        <p:nvPicPr>
          <p:cNvPr id="1030" name="Picture 6" descr="5 Easy Methods to Visualize Data in Python Better">
            <a:extLst>
              <a:ext uri="{FF2B5EF4-FFF2-40B4-BE49-F238E27FC236}">
                <a16:creationId xmlns:a16="http://schemas.microsoft.com/office/drawing/2014/main" id="{E7CC667C-304D-4A1E-A472-FE617AB5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981" y="1028567"/>
            <a:ext cx="6977341" cy="41959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217DB904-C621-4E79-8D55-5A50F422E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363" y="2765394"/>
            <a:ext cx="1359060" cy="14692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F9A05-6007-4903-95C8-36042EA9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480B503-62CA-4C32-9E4B-5F25EBC14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869522AB-C547-4169-8D41-54D2374F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9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59670-E789-4231-A84B-15C69DD48551}"/>
              </a:ext>
            </a:extLst>
          </p:cNvPr>
          <p:cNvSpPr txBox="1"/>
          <p:nvPr/>
        </p:nvSpPr>
        <p:spPr>
          <a:xfrm>
            <a:off x="3524824" y="302217"/>
            <a:ext cx="527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68A17-AFF7-4A3E-9699-DBD734F564C6}"/>
              </a:ext>
            </a:extLst>
          </p:cNvPr>
          <p:cNvSpPr txBox="1"/>
          <p:nvPr/>
        </p:nvSpPr>
        <p:spPr>
          <a:xfrm>
            <a:off x="2352583" y="1438184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komposisi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variable-variable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E93ED-85BD-4251-B119-9606375E45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48" y="2556234"/>
            <a:ext cx="3010014" cy="320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3B144-9384-4DA8-BCAC-178114EB30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910" y="2487296"/>
            <a:ext cx="4012647" cy="333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FD9D4-8CEF-4750-954F-FD43E233E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756" y="2556234"/>
            <a:ext cx="4646626" cy="32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78" y="81665"/>
            <a:ext cx="8550990" cy="1879446"/>
          </a:xfrm>
        </p:spPr>
        <p:txBody>
          <a:bodyPr>
            <a:noAutofit/>
          </a:bodyPr>
          <a:lstStyle/>
          <a:p>
            <a:r>
              <a:rPr lang="en-US" sz="6600" b="1" dirty="0" err="1"/>
              <a:t>Visualisasi</a:t>
            </a:r>
            <a:br>
              <a:rPr lang="en-US" sz="6600" b="1" dirty="0"/>
            </a:br>
            <a:r>
              <a:rPr lang="en-US" sz="6600" b="1" dirty="0" err="1"/>
              <a:t>dengan</a:t>
            </a:r>
            <a:endParaRPr lang="en-US" sz="6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53818-AAF5-4243-BAD8-9196FB25B2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7333" y1="41319" x2="7333" y2="41319"/>
                        <a14:foregroundMark x1="25167" y1="38194" x2="25167" y2="38194"/>
                        <a14:foregroundMark x1="34667" y1="34375" x2="34667" y2="34375"/>
                        <a14:foregroundMark x1="41250" y1="41667" x2="41250" y2="41667"/>
                        <a14:foregroundMark x1="76583" y1="27431" x2="76583" y2="27431"/>
                        <a14:foregroundMark x1="82417" y1="47222" x2="82417" y2="47222"/>
                        <a14:foregroundMark x1="82333" y1="18056" x2="82333" y2="18056"/>
                        <a14:foregroundMark x1="87167" y1="40625" x2="87167" y2="4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9758" y="1961111"/>
            <a:ext cx="7831025" cy="1879446"/>
          </a:xfrm>
          <a:prstGeom prst="rect">
            <a:avLst/>
          </a:prstGeom>
        </p:spPr>
      </p:pic>
      <p:pic>
        <p:nvPicPr>
          <p:cNvPr id="10" name="Picture 2" descr="Announcing the release of seaborn 0.11 | by Michael Waskom | Medium">
            <a:extLst>
              <a:ext uri="{FF2B5EF4-FFF2-40B4-BE49-F238E27FC236}">
                <a16:creationId xmlns:a16="http://schemas.microsoft.com/office/drawing/2014/main" id="{13D032F8-DC0D-4C28-9AE0-C7F456B9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390" l="0" r="100000">
                        <a14:foregroundMark x1="27870" y1="49930" x2="27870" y2="49930"/>
                        <a14:foregroundMark x1="36770" y1="54149" x2="36770" y2="54149"/>
                        <a14:foregroundMark x1="51148" y1="57665" x2="51148" y2="57665"/>
                        <a14:foregroundMark x1="58719" y1="50633" x2="58719" y2="50633"/>
                        <a14:foregroundMark x1="72815" y1="45710" x2="72815" y2="45710"/>
                        <a14:foregroundMark x1="83004" y1="50633" x2="83004" y2="50633"/>
                        <a14:foregroundMark x1="90294" y1="49226" x2="90294" y2="49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19" y="4397574"/>
            <a:ext cx="7856649" cy="224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77B2462-A473-49F2-86D5-63CCDB7F139A}"/>
              </a:ext>
            </a:extLst>
          </p:cNvPr>
          <p:cNvSpPr txBox="1">
            <a:spLocks/>
          </p:cNvSpPr>
          <p:nvPr/>
        </p:nvSpPr>
        <p:spPr>
          <a:xfrm>
            <a:off x="6399784" y="3415682"/>
            <a:ext cx="1661918" cy="187944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842694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340" y="300290"/>
            <a:ext cx="8550990" cy="970450"/>
          </a:xfrm>
        </p:spPr>
        <p:txBody>
          <a:bodyPr>
            <a:noAutofit/>
          </a:bodyPr>
          <a:lstStyle/>
          <a:p>
            <a:r>
              <a:rPr lang="en-US" sz="7200" dirty="0" err="1"/>
              <a:t>Apa</a:t>
            </a:r>
            <a:r>
              <a:rPr lang="en-US" sz="7200" dirty="0"/>
              <a:t> </a:t>
            </a:r>
            <a:r>
              <a:rPr lang="en-US" sz="7200" dirty="0" err="1"/>
              <a:t>itu</a:t>
            </a:r>
            <a:r>
              <a:rPr lang="en-US" sz="7200" dirty="0"/>
              <a:t> Matplotlib?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6599B4-4E4D-4DD2-A762-4ABA42B0879B}"/>
              </a:ext>
            </a:extLst>
          </p:cNvPr>
          <p:cNvSpPr txBox="1"/>
          <p:nvPr/>
        </p:nvSpPr>
        <p:spPr>
          <a:xfrm>
            <a:off x="3052390" y="1938372"/>
            <a:ext cx="783839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800" b="0" i="0" dirty="0">
                <a:effectLst/>
              </a:rPr>
              <a:t>Matplotlib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b="0" i="0" dirty="0">
                <a:effectLst/>
              </a:rPr>
              <a:t>library yang comprehensive </a:t>
            </a:r>
            <a:r>
              <a:rPr lang="en-US" sz="2800" b="0" i="0" dirty="0" err="1">
                <a:effectLst/>
              </a:rPr>
              <a:t>untuk</a:t>
            </a:r>
            <a:r>
              <a:rPr lang="en-US" sz="2800" b="0" i="0" dirty="0">
                <a:effectLst/>
              </a:rPr>
              <a:t> </a:t>
            </a:r>
            <a:r>
              <a:rPr lang="en-US" sz="2800" b="0" i="0" dirty="0" err="1">
                <a:effectLst/>
              </a:rPr>
              <a:t>membuat</a:t>
            </a:r>
            <a:r>
              <a:rPr lang="en-US" sz="2800" b="0" i="0" dirty="0">
                <a:effectLst/>
              </a:rPr>
              <a:t> </a:t>
            </a:r>
            <a:r>
              <a:rPr lang="en-US" sz="2800" b="0" i="0" dirty="0" err="1">
                <a:effectLst/>
              </a:rPr>
              <a:t>statis</a:t>
            </a:r>
            <a:r>
              <a:rPr lang="en-US" sz="2800" b="0" i="0" dirty="0">
                <a:effectLst/>
              </a:rPr>
              <a:t>, </a:t>
            </a:r>
            <a:r>
              <a:rPr lang="en-US" sz="2800" b="0" i="0" dirty="0" err="1">
                <a:effectLst/>
              </a:rPr>
              <a:t>animasi</a:t>
            </a:r>
            <a:r>
              <a:rPr lang="en-US" sz="2800" b="0" i="0" dirty="0">
                <a:effectLst/>
              </a:rPr>
              <a:t>, and interactive visualizations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b="0" i="0" dirty="0">
                <a:effectLst/>
              </a:rPr>
              <a:t>Python.</a:t>
            </a:r>
          </a:p>
          <a:p>
            <a:pPr marL="342900" indent="-342900">
              <a:buAutoNum type="arabicPeriod"/>
            </a:pPr>
            <a:endParaRPr lang="en-US" sz="2800" b="0" i="0" dirty="0">
              <a:effectLst/>
            </a:endParaRPr>
          </a:p>
          <a:p>
            <a:pPr marL="342900" indent="-342900">
              <a:buFontTx/>
              <a:buAutoNum type="arabicPeriod"/>
            </a:pPr>
            <a:r>
              <a:rPr lang="en-US" sz="2800" dirty="0"/>
              <a:t>Matplotlib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hal-hal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mudah</a:t>
            </a:r>
            <a:endParaRPr lang="en-US" sz="2800" dirty="0"/>
          </a:p>
          <a:p>
            <a:pPr marL="342900" indent="-342900">
              <a:buFontTx/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Matplotlib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biasa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endParaRPr lang="en-US" sz="2800" b="0" i="0" dirty="0">
              <a:effectLst/>
            </a:endParaRPr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13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566" y="156213"/>
            <a:ext cx="8550990" cy="970450"/>
          </a:xfrm>
        </p:spPr>
        <p:txBody>
          <a:bodyPr>
            <a:noAutofit/>
          </a:bodyPr>
          <a:lstStyle/>
          <a:p>
            <a:r>
              <a:rPr lang="en-US" sz="6000" dirty="0" err="1"/>
              <a:t>Apa</a:t>
            </a:r>
            <a:r>
              <a:rPr lang="en-US" sz="6000" dirty="0"/>
              <a:t> </a:t>
            </a:r>
            <a:r>
              <a:rPr lang="en-US" sz="6000" dirty="0" err="1"/>
              <a:t>itu</a:t>
            </a:r>
            <a:r>
              <a:rPr lang="en-US" sz="6000" dirty="0"/>
              <a:t> Seaborn?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6225935-3D2E-4798-9B57-F108AF096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2863387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618ACB-BE9D-4C80-A1AA-94667C79DA0C}"/>
              </a:ext>
            </a:extLst>
          </p:cNvPr>
          <p:cNvSpPr txBox="1"/>
          <p:nvPr/>
        </p:nvSpPr>
        <p:spPr>
          <a:xfrm>
            <a:off x="3127639" y="1378970"/>
            <a:ext cx="78353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Google Sans"/>
              </a:rPr>
              <a:t>library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visualisasi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data Python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berdasarkan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matplotlib.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Ini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menyediakan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antarmuka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tingkat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tinggi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untuk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menggambar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grafik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statistik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yang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menarik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 dan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effectLst/>
                <a:latin typeface="Google Sans"/>
              </a:rPr>
              <a:t>informatif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Google Sans"/>
              </a:rPr>
              <a:t>.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461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268" y="-1"/>
            <a:ext cx="8550990" cy="970450"/>
          </a:xfrm>
        </p:spPr>
        <p:txBody>
          <a:bodyPr/>
          <a:lstStyle/>
          <a:p>
            <a:r>
              <a:rPr lang="en-US" dirty="0" err="1"/>
              <a:t>Perbedaan</a:t>
            </a:r>
            <a:r>
              <a:rPr lang="en-US" dirty="0"/>
              <a:t> Matplotlib dan Seaborn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0DF8E47-888F-4C77-B3F7-AC81942BC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227656"/>
              </p:ext>
            </p:extLst>
          </p:nvPr>
        </p:nvGraphicFramePr>
        <p:xfrm>
          <a:off x="1519975" y="1047114"/>
          <a:ext cx="9747581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7775">
                  <a:extLst>
                    <a:ext uri="{9D8B030D-6E8A-4147-A177-3AD203B41FA5}">
                      <a16:colId xmlns:a16="http://schemas.microsoft.com/office/drawing/2014/main" val="999988945"/>
                    </a:ext>
                  </a:extLst>
                </a:gridCol>
                <a:gridCol w="4111941">
                  <a:extLst>
                    <a:ext uri="{9D8B030D-6E8A-4147-A177-3AD203B41FA5}">
                      <a16:colId xmlns:a16="http://schemas.microsoft.com/office/drawing/2014/main" val="1077099799"/>
                    </a:ext>
                  </a:extLst>
                </a:gridCol>
                <a:gridCol w="3857865">
                  <a:extLst>
                    <a:ext uri="{9D8B030D-6E8A-4147-A177-3AD203B41FA5}">
                      <a16:colId xmlns:a16="http://schemas.microsoft.com/office/drawing/2014/main" val="15351698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Matplotlib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Seaborn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3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Fungsionalitas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Buat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grafik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dasar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seperti</a:t>
                      </a:r>
                      <a:r>
                        <a:rPr lang="en-US" sz="1200" dirty="0"/>
                        <a:t> bar , histogram, pie charts, scatter, lines,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membuat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pola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grafik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Tema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menarik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bisa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mengumpulkan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seluruh</a:t>
                      </a:r>
                      <a:r>
                        <a:rPr lang="en-US" sz="1200" dirty="0"/>
                        <a:t> data </a:t>
                      </a:r>
                      <a:r>
                        <a:rPr lang="en-US" sz="1200" dirty="0" err="1"/>
                        <a:t>menjadi</a:t>
                      </a:r>
                      <a:r>
                        <a:rPr lang="en-US" sz="1200" dirty="0"/>
                        <a:t> 1 plot. </a:t>
                      </a:r>
                      <a:r>
                        <a:rPr lang="en-US" sz="1200" dirty="0" err="1"/>
                        <a:t>Menyediakan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distribusi</a:t>
                      </a:r>
                      <a:r>
                        <a:rPr lang="en-US" sz="1200" dirty="0"/>
                        <a:t> data.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61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Relatif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lebih</a:t>
                      </a:r>
                      <a:r>
                        <a:rPr lang="en-US" sz="1200" dirty="0"/>
                        <a:t> Panjang dan </a:t>
                      </a:r>
                      <a:r>
                        <a:rPr lang="en-US" sz="1200" dirty="0" err="1"/>
                        <a:t>agak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komplek</a:t>
                      </a:r>
                      <a:r>
                        <a:rPr lang="en-US" sz="1200" dirty="0"/>
                        <a:t>.</a:t>
                      </a:r>
                    </a:p>
                    <a:p>
                      <a:r>
                        <a:rPr lang="en-US" sz="1200" dirty="0"/>
                        <a:t>Ex = </a:t>
                      </a:r>
                      <a:r>
                        <a:rPr lang="en-US" sz="1200" dirty="0" err="1"/>
                        <a:t>matplotlib.pyplot.hist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df.columns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Simple syntax dan </a:t>
                      </a:r>
                      <a:r>
                        <a:rPr lang="en-US" sz="1200" dirty="0" err="1"/>
                        <a:t>mudah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utnuk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dipahami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dipelajari</a:t>
                      </a:r>
                      <a:r>
                        <a:rPr lang="en-US" sz="1200" dirty="0"/>
                        <a:t>.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Ex = </a:t>
                      </a:r>
                      <a:r>
                        <a:rPr lang="en-US" sz="1200" dirty="0" err="1"/>
                        <a:t>seaborn.distplot</a:t>
                      </a:r>
                      <a:r>
                        <a:rPr lang="en-US" sz="1200" dirty="0"/>
                        <a:t>(</a:t>
                      </a:r>
                      <a:r>
                        <a:rPr lang="en-US" sz="1200" dirty="0" err="1"/>
                        <a:t>df.columns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57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Matplotlib </a:t>
                      </a:r>
                      <a:r>
                        <a:rPr lang="en-US" sz="1200" dirty="0" err="1"/>
                        <a:t>terhubung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baik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Numpy</a:t>
                      </a:r>
                      <a:r>
                        <a:rPr lang="en-US" sz="1200" dirty="0"/>
                        <a:t> dan Pandas dan </a:t>
                      </a:r>
                      <a:r>
                        <a:rPr lang="en-US" sz="1200" dirty="0" err="1"/>
                        <a:t>bertindak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sebagai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paket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grafik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visualisasi</a:t>
                      </a:r>
                      <a:r>
                        <a:rPr lang="en-US" sz="1200" dirty="0"/>
                        <a:t> data </a:t>
                      </a:r>
                      <a:r>
                        <a:rPr lang="en-US" sz="1200" dirty="0" err="1"/>
                        <a:t>dalam</a:t>
                      </a:r>
                      <a:r>
                        <a:rPr lang="en-US" sz="1200" dirty="0"/>
                        <a:t> python. </a:t>
                      </a:r>
                      <a:r>
                        <a:rPr lang="en-US" sz="1200" dirty="0" err="1"/>
                        <a:t>Pyplot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menyediakan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fitur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sintaks</a:t>
                      </a:r>
                      <a:r>
                        <a:rPr lang="en-US" sz="1200" dirty="0"/>
                        <a:t> yang </a:t>
                      </a:r>
                      <a:r>
                        <a:rPr lang="en-US" sz="1200" dirty="0" err="1"/>
                        <a:t>serupa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seperti</a:t>
                      </a:r>
                      <a:r>
                        <a:rPr lang="en-US" sz="1200" dirty="0"/>
                        <a:t> di MATLAB. Oleh </a:t>
                      </a:r>
                      <a:r>
                        <a:rPr lang="en-US" sz="1200" dirty="0" err="1"/>
                        <a:t>karena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itu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pengguna</a:t>
                      </a:r>
                      <a:r>
                        <a:rPr lang="en-US" sz="1200" dirty="0"/>
                        <a:t> MATLAB </a:t>
                      </a:r>
                      <a:r>
                        <a:rPr lang="en-US" sz="1200" dirty="0" err="1"/>
                        <a:t>dapat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mudah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mempelajarinya</a:t>
                      </a:r>
                      <a:r>
                        <a:rPr lang="en-US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Seaborn </a:t>
                      </a:r>
                      <a:r>
                        <a:rPr lang="en-US" sz="1200" dirty="0" err="1"/>
                        <a:t>lebih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nyaman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dalam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menangani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bingkai</a:t>
                      </a:r>
                      <a:r>
                        <a:rPr lang="en-US" sz="1200" dirty="0"/>
                        <a:t> data Pandas. </a:t>
                      </a:r>
                      <a:r>
                        <a:rPr lang="en-US" sz="1200" dirty="0" err="1"/>
                        <a:t>Ini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menggunakan</a:t>
                      </a:r>
                      <a:r>
                        <a:rPr lang="en-US" sz="1200" dirty="0"/>
                        <a:t> set </a:t>
                      </a:r>
                      <a:r>
                        <a:rPr lang="en-US" sz="1200" dirty="0" err="1"/>
                        <a:t>metode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dasar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memberikan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grafik</a:t>
                      </a:r>
                      <a:r>
                        <a:rPr lang="en-US" sz="1200" dirty="0"/>
                        <a:t> yang </a:t>
                      </a:r>
                      <a:r>
                        <a:rPr lang="en-US" sz="1200" dirty="0" err="1"/>
                        <a:t>indah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python.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15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Kelembutan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Matplotlib </a:t>
                      </a:r>
                      <a:r>
                        <a:rPr lang="en-US" sz="1200" dirty="0" err="1"/>
                        <a:t>sangat</a:t>
                      </a:r>
                      <a:r>
                        <a:rPr lang="en-US" sz="1200" dirty="0"/>
                        <a:t> customize dan tumpuk2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Seaborn </a:t>
                      </a:r>
                      <a:r>
                        <a:rPr lang="en-US" sz="1200" dirty="0" err="1"/>
                        <a:t>menghindari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tumpang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tindih</a:t>
                      </a:r>
                      <a:r>
                        <a:rPr lang="en-US" sz="1200" dirty="0"/>
                        <a:t> plot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bantuan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tema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defaultnya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47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Frames and Arrays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Matplotlib </a:t>
                      </a:r>
                      <a:r>
                        <a:rPr lang="en-US" sz="1200" dirty="0" err="1"/>
                        <a:t>bekerja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secara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efisien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bingkai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larik</a:t>
                      </a:r>
                      <a:r>
                        <a:rPr lang="en-US" sz="1200" dirty="0"/>
                        <a:t> data. </a:t>
                      </a:r>
                      <a:r>
                        <a:rPr lang="en-US" sz="1200" dirty="0" err="1"/>
                        <a:t>Ini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memperlakukan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figur</a:t>
                      </a:r>
                      <a:r>
                        <a:rPr lang="en-US" sz="1200" dirty="0"/>
                        <a:t> dan ace </a:t>
                      </a:r>
                      <a:r>
                        <a:rPr lang="en-US" sz="1200" dirty="0" err="1"/>
                        <a:t>sebagai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objek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Ini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berisi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berbagai</a:t>
                      </a:r>
                      <a:r>
                        <a:rPr lang="en-US" sz="1200" dirty="0"/>
                        <a:t> API stateful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plotting. Oleh </a:t>
                      </a:r>
                      <a:r>
                        <a:rPr lang="en-US" sz="1200" dirty="0" err="1"/>
                        <a:t>karena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itu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metode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seperti</a:t>
                      </a:r>
                      <a:r>
                        <a:rPr lang="en-US" sz="1200" dirty="0"/>
                        <a:t> plot () </a:t>
                      </a:r>
                      <a:r>
                        <a:rPr lang="en-US" sz="1200" dirty="0" err="1"/>
                        <a:t>dapat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bekerja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tanpa</a:t>
                      </a:r>
                      <a:r>
                        <a:rPr lang="en-US" sz="1200" dirty="0"/>
                        <a:t> parameter.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Seaborn </a:t>
                      </a:r>
                      <a:r>
                        <a:rPr lang="en-US" sz="1200" dirty="0" err="1"/>
                        <a:t>jauh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lebih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fungsional</a:t>
                      </a:r>
                      <a:r>
                        <a:rPr lang="en-US" sz="1200" dirty="0"/>
                        <a:t> dan </a:t>
                      </a:r>
                      <a:r>
                        <a:rPr lang="en-US" sz="1200" dirty="0" err="1"/>
                        <a:t>terorganisir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daripada</a:t>
                      </a:r>
                      <a:r>
                        <a:rPr lang="en-US" sz="1200" dirty="0"/>
                        <a:t> Matplotlib dan </a:t>
                      </a:r>
                      <a:r>
                        <a:rPr lang="en-US" sz="1200" dirty="0" err="1"/>
                        <a:t>memperlakukan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seluruh</a:t>
                      </a:r>
                      <a:r>
                        <a:rPr lang="en-US" sz="1200" dirty="0"/>
                        <a:t> dataset </a:t>
                      </a:r>
                      <a:r>
                        <a:rPr lang="en-US" sz="1200" dirty="0" err="1"/>
                        <a:t>sebagai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satu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kesatuan</a:t>
                      </a:r>
                      <a:r>
                        <a:rPr lang="en-US" sz="1200" dirty="0"/>
                        <a:t>. Seaborn </a:t>
                      </a:r>
                      <a:r>
                        <a:rPr lang="en-US" sz="1200" dirty="0" err="1"/>
                        <a:t>tidak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begitu</a:t>
                      </a:r>
                      <a:r>
                        <a:rPr lang="en-US" sz="1200" dirty="0"/>
                        <a:t> stateful dan oleh </a:t>
                      </a:r>
                      <a:r>
                        <a:rPr lang="en-US" sz="1200" dirty="0" err="1"/>
                        <a:t>karena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itu</a:t>
                      </a:r>
                      <a:r>
                        <a:rPr lang="en-US" sz="1200" dirty="0"/>
                        <a:t>, parameter </a:t>
                      </a:r>
                      <a:r>
                        <a:rPr lang="en-US" sz="1200" dirty="0" err="1"/>
                        <a:t>diperlukan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saat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memanggil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metode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seperti</a:t>
                      </a:r>
                      <a:r>
                        <a:rPr lang="en-US" sz="1200" dirty="0"/>
                        <a:t> plot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831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Matplotlib </a:t>
                      </a:r>
                      <a:r>
                        <a:rPr lang="en-US" sz="1200" dirty="0" err="1"/>
                        <a:t>memplot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berbagai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grafik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menggunakan</a:t>
                      </a:r>
                      <a:r>
                        <a:rPr lang="en-US" sz="1200" dirty="0"/>
                        <a:t> Pandas dan </a:t>
                      </a:r>
                      <a:r>
                        <a:rPr lang="en-US" sz="1200" dirty="0" err="1"/>
                        <a:t>Numpy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Seaborn </a:t>
                      </a:r>
                      <a:r>
                        <a:rPr lang="en-US" sz="1200" dirty="0" err="1"/>
                        <a:t>adalah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versi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diperpanjang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dari</a:t>
                      </a:r>
                      <a:r>
                        <a:rPr lang="en-US" sz="1200" dirty="0"/>
                        <a:t> Matplotlib yang </a:t>
                      </a:r>
                      <a:r>
                        <a:rPr lang="en-US" sz="1200" dirty="0" err="1"/>
                        <a:t>menggunakan</a:t>
                      </a:r>
                      <a:r>
                        <a:rPr lang="en-US" sz="1200" dirty="0"/>
                        <a:t> Matplotlib </a:t>
                      </a:r>
                      <a:r>
                        <a:rPr lang="en-US" sz="1200" dirty="0" err="1"/>
                        <a:t>bersama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dengan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Numpy</a:t>
                      </a:r>
                      <a:r>
                        <a:rPr lang="en-US" sz="1200" dirty="0"/>
                        <a:t> dan Pandas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merencanakan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grafik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85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30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790" y="296661"/>
            <a:ext cx="8550990" cy="970450"/>
          </a:xfrm>
        </p:spPr>
        <p:txBody>
          <a:bodyPr/>
          <a:lstStyle/>
          <a:p>
            <a:r>
              <a:rPr lang="en-US" dirty="0" err="1"/>
              <a:t>Perangkat</a:t>
            </a:r>
            <a:r>
              <a:rPr lang="en-US" dirty="0"/>
              <a:t> Matplotlib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tplotlib Tutorial : Learn by Examples">
            <a:extLst>
              <a:ext uri="{FF2B5EF4-FFF2-40B4-BE49-F238E27FC236}">
                <a16:creationId xmlns:a16="http://schemas.microsoft.com/office/drawing/2014/main" id="{DAFF43B5-FD95-47B0-ACDD-E1179014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60" y="1683868"/>
            <a:ext cx="4189012" cy="41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age Guide — Matplotlib 3.4.0 documentation">
            <a:extLst>
              <a:ext uri="{FF2B5EF4-FFF2-40B4-BE49-F238E27FC236}">
                <a16:creationId xmlns:a16="http://schemas.microsoft.com/office/drawing/2014/main" id="{5B3F8584-19C7-4948-AC43-32D8B824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038" y="1247429"/>
            <a:ext cx="5072284" cy="507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9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841" y="1573011"/>
            <a:ext cx="8550990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Yuk </a:t>
            </a:r>
            <a:r>
              <a:rPr lang="en-US" dirty="0" err="1"/>
              <a:t>Lihat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realitas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codingnya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os| If I Were A Child ☆ | Anime Amino">
            <a:extLst>
              <a:ext uri="{FF2B5EF4-FFF2-40B4-BE49-F238E27FC236}">
                <a16:creationId xmlns:a16="http://schemas.microsoft.com/office/drawing/2014/main" id="{1D85D599-CB32-41DA-BAEA-2220B68386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11" y="2810161"/>
            <a:ext cx="4286250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64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9894" y="546706"/>
            <a:ext cx="8550990" cy="3430489"/>
          </a:xfrm>
        </p:spPr>
        <p:txBody>
          <a:bodyPr>
            <a:noAutofit/>
          </a:bodyPr>
          <a:lstStyle/>
          <a:p>
            <a:r>
              <a:rPr lang="en-US" sz="6600" b="1" dirty="0" err="1"/>
              <a:t>Visualisasi</a:t>
            </a:r>
            <a:br>
              <a:rPr lang="en-US" sz="6600" b="1" dirty="0"/>
            </a:br>
            <a:r>
              <a:rPr lang="en-US" sz="6600" b="1" dirty="0" err="1"/>
              <a:t>dengan</a:t>
            </a:r>
            <a:br>
              <a:rPr lang="en-US" sz="6600" b="1" dirty="0"/>
            </a:br>
            <a:r>
              <a:rPr lang="en-US" sz="6600" b="1" dirty="0"/>
              <a:t>Folium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8F1325D-9030-46F0-81D7-3AF70DD62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2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348" y="3786879"/>
            <a:ext cx="1841563" cy="18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04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21" y="-1"/>
            <a:ext cx="8550990" cy="970450"/>
          </a:xfrm>
        </p:spPr>
        <p:txBody>
          <a:bodyPr/>
          <a:lstStyle/>
          <a:p>
            <a:r>
              <a:rPr lang="en-US" dirty="0"/>
              <a:t>Folium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6157A-A95D-48FE-A455-953A5FC5CC24}"/>
              </a:ext>
            </a:extLst>
          </p:cNvPr>
          <p:cNvSpPr txBox="1"/>
          <p:nvPr/>
        </p:nvSpPr>
        <p:spPr>
          <a:xfrm>
            <a:off x="3044299" y="970449"/>
            <a:ext cx="610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 neue"/>
              </a:rPr>
              <a:t>Matplotlib is a comprehensive library for creating static, animated, and interactive visualizations in Python.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8E183-D1CF-40B9-8A9F-51BFAAA68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7867" y="1773181"/>
            <a:ext cx="7161297" cy="45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7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21" y="-1"/>
            <a:ext cx="8550990" cy="970450"/>
          </a:xfrm>
        </p:spPr>
        <p:txBody>
          <a:bodyPr/>
          <a:lstStyle/>
          <a:p>
            <a:r>
              <a:rPr lang="en-US" dirty="0"/>
              <a:t>Folium Spec. Indonesia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67554-E67B-469F-8BB3-2A27BBC2B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3212" y="970449"/>
            <a:ext cx="9274344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4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567" y="609600"/>
            <a:ext cx="8550990" cy="970450"/>
          </a:xfrm>
        </p:spPr>
        <p:txBody>
          <a:bodyPr>
            <a:normAutofit/>
          </a:bodyPr>
          <a:lstStyle/>
          <a:p>
            <a:r>
              <a:rPr lang="en-US" sz="4800" dirty="0" err="1"/>
              <a:t>Tujuan</a:t>
            </a:r>
            <a:r>
              <a:rPr lang="en-US" sz="4800" dirty="0"/>
              <a:t> </a:t>
            </a:r>
            <a:r>
              <a:rPr lang="en-US" sz="4800" dirty="0" err="1"/>
              <a:t>Pembelajaran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72EA96-ECE9-46A7-89FC-E3F81FE7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67990"/>
              </p:ext>
            </p:extLst>
          </p:nvPr>
        </p:nvGraphicFramePr>
        <p:xfrm>
          <a:off x="2582416" y="1945640"/>
          <a:ext cx="8685140" cy="2556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641">
                  <a:extLst>
                    <a:ext uri="{9D8B030D-6E8A-4147-A177-3AD203B41FA5}">
                      <a16:colId xmlns:a16="http://schemas.microsoft.com/office/drawing/2014/main" val="1897596142"/>
                    </a:ext>
                  </a:extLst>
                </a:gridCol>
                <a:gridCol w="6682499">
                  <a:extLst>
                    <a:ext uri="{9D8B030D-6E8A-4147-A177-3AD203B41FA5}">
                      <a16:colId xmlns:a16="http://schemas.microsoft.com/office/drawing/2014/main" val="230084725"/>
                    </a:ext>
                  </a:extLst>
                </a:gridCol>
              </a:tblGrid>
              <a:tr h="557601">
                <a:tc>
                  <a:txBody>
                    <a:bodyPr/>
                    <a:lstStyle/>
                    <a:p>
                      <a:r>
                        <a:rPr lang="en-US" dirty="0" err="1"/>
                        <a:t>Jenis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Tujuan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48141"/>
                  </a:ext>
                </a:extLst>
              </a:tr>
              <a:tr h="557601">
                <a:tc>
                  <a:txBody>
                    <a:bodyPr/>
                    <a:lstStyle/>
                    <a:p>
                      <a:r>
                        <a:rPr lang="en-US" dirty="0" err="1"/>
                        <a:t>Kognitif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Mahasiswa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memahami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jenis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cara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interpretasinya</a:t>
                      </a:r>
                      <a:endParaRPr lang="en-US" dirty="0"/>
                    </a:p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Mahasiswa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memahami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19895"/>
                  </a:ext>
                </a:extLst>
              </a:tr>
              <a:tr h="718465">
                <a:tc>
                  <a:txBody>
                    <a:bodyPr/>
                    <a:lstStyle/>
                    <a:p>
                      <a:r>
                        <a:rPr lang="en-US" dirty="0" err="1"/>
                        <a:t>Afeksi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Mahasiwa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merasa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termotivasi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mengeksplor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sendiri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visualization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26161"/>
                  </a:ext>
                </a:extLst>
              </a:tr>
              <a:tr h="557601">
                <a:tc>
                  <a:txBody>
                    <a:bodyPr/>
                    <a:lstStyle/>
                    <a:p>
                      <a:r>
                        <a:rPr lang="en-US" dirty="0" err="1"/>
                        <a:t>Psikomotor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Mahasiswa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mempraktekan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sendiri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python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Mahasiswa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menginterpretasikan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visualisasinya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7250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2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21" y="-1"/>
            <a:ext cx="8550990" cy="970450"/>
          </a:xfrm>
        </p:spPr>
        <p:txBody>
          <a:bodyPr/>
          <a:lstStyle/>
          <a:p>
            <a:r>
              <a:rPr lang="en-US" dirty="0" err="1"/>
              <a:t>Persebaran</a:t>
            </a:r>
            <a:r>
              <a:rPr lang="en-US" dirty="0"/>
              <a:t> </a:t>
            </a:r>
            <a:r>
              <a:rPr lang="en-US" dirty="0" err="1"/>
              <a:t>Covid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45395-745E-4197-BEAE-CFF68008E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74" y="923095"/>
            <a:ext cx="8458933" cy="27891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578E6-8403-4AF0-98A9-BF7E3EDA9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972" y="2865553"/>
            <a:ext cx="6645429" cy="398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383" y="609600"/>
            <a:ext cx="8550990" cy="970450"/>
          </a:xfrm>
        </p:spPr>
        <p:txBody>
          <a:bodyPr>
            <a:noAutofit/>
          </a:bodyPr>
          <a:lstStyle/>
          <a:p>
            <a:r>
              <a:rPr lang="en-US" sz="6000" dirty="0"/>
              <a:t>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C8627-680D-40BF-9228-63F89DAF5A87}"/>
              </a:ext>
            </a:extLst>
          </p:cNvPr>
          <p:cNvSpPr txBox="1"/>
          <p:nvPr/>
        </p:nvSpPr>
        <p:spPr>
          <a:xfrm>
            <a:off x="2988761" y="2006354"/>
            <a:ext cx="7359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Bercerita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karya</a:t>
            </a:r>
            <a:r>
              <a:rPr lang="en-US" dirty="0"/>
              <a:t> Cole </a:t>
            </a:r>
            <a:r>
              <a:rPr lang="en-US" dirty="0" err="1"/>
              <a:t>Nussbaumer</a:t>
            </a:r>
            <a:r>
              <a:rPr lang="en-US" dirty="0"/>
              <a:t> </a:t>
            </a:r>
            <a:r>
              <a:rPr lang="en-US" dirty="0" err="1"/>
              <a:t>Knaflic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https://matplotlib.org/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https://matplotlib.org/stable/gallery/index.html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https://seaborn.pydata.org/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https://seaborn.pydata.org/examples/index.html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https://plotly.com/python/ </a:t>
            </a: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https://python-visualization.github.io/folium/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5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544" y="1411166"/>
            <a:ext cx="8550990" cy="3430489"/>
          </a:xfrm>
        </p:spPr>
        <p:txBody>
          <a:bodyPr>
            <a:noAutofit/>
          </a:bodyPr>
          <a:lstStyle/>
          <a:p>
            <a:r>
              <a:rPr lang="en-US" sz="9600" b="1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32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93" y="969594"/>
            <a:ext cx="8550990" cy="970450"/>
          </a:xfrm>
        </p:spPr>
        <p:txBody>
          <a:bodyPr>
            <a:noAutofit/>
          </a:bodyPr>
          <a:lstStyle/>
          <a:p>
            <a:r>
              <a:rPr lang="en-US" sz="6000" dirty="0"/>
              <a:t>Outlines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72EA96-ECE9-46A7-89FC-E3F81FE7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229167"/>
              </p:ext>
            </p:extLst>
          </p:nvPr>
        </p:nvGraphicFramePr>
        <p:xfrm>
          <a:off x="2578269" y="2320688"/>
          <a:ext cx="8312514" cy="240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587">
                  <a:extLst>
                    <a:ext uri="{9D8B030D-6E8A-4147-A177-3AD203B41FA5}">
                      <a16:colId xmlns:a16="http://schemas.microsoft.com/office/drawing/2014/main" val="1897596142"/>
                    </a:ext>
                  </a:extLst>
                </a:gridCol>
                <a:gridCol w="1808927">
                  <a:extLst>
                    <a:ext uri="{9D8B030D-6E8A-4147-A177-3AD203B41FA5}">
                      <a16:colId xmlns:a16="http://schemas.microsoft.com/office/drawing/2014/main" val="230084725"/>
                    </a:ext>
                  </a:extLst>
                </a:gridCol>
              </a:tblGrid>
              <a:tr h="5201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Pembahasan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Halaman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48141"/>
                  </a:ext>
                </a:extLst>
              </a:tr>
              <a:tr h="4964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Jenis</a:t>
                      </a:r>
                      <a:r>
                        <a:rPr lang="en-US" sz="2400" dirty="0"/>
                        <a:t> Visualization dan Cara </a:t>
                      </a:r>
                      <a:r>
                        <a:rPr lang="en-US" sz="2400" dirty="0" err="1"/>
                        <a:t>Interpretasi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19895"/>
                  </a:ext>
                </a:extLst>
              </a:tr>
              <a:tr h="412333">
                <a:tc>
                  <a:txBody>
                    <a:bodyPr/>
                    <a:lstStyle/>
                    <a:p>
                      <a:r>
                        <a:rPr lang="en-US" sz="2400" dirty="0" err="1"/>
                        <a:t>Visualisasi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dengan</a:t>
                      </a:r>
                      <a:r>
                        <a:rPr lang="en-US" sz="2400" dirty="0"/>
                        <a:t> Matplotlib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926161"/>
                  </a:ext>
                </a:extLst>
              </a:tr>
              <a:tr h="4638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Visualisasi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dengan</a:t>
                      </a:r>
                      <a:r>
                        <a:rPr lang="en-US" sz="2400" dirty="0"/>
                        <a:t> Seaborn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572500"/>
                  </a:ext>
                </a:extLst>
              </a:tr>
              <a:tr h="463891">
                <a:tc>
                  <a:txBody>
                    <a:bodyPr/>
                    <a:lstStyle/>
                    <a:p>
                      <a:r>
                        <a:rPr lang="en-US" sz="2400" dirty="0" err="1"/>
                        <a:t>Visualisasi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dengan</a:t>
                      </a:r>
                      <a:r>
                        <a:rPr lang="en-US" sz="2400" dirty="0"/>
                        <a:t> Folium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47705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54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5B7F-5F5B-452E-BCAD-436100B3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60" y="821184"/>
            <a:ext cx="8550990" cy="3093868"/>
          </a:xfrm>
        </p:spPr>
        <p:txBody>
          <a:bodyPr>
            <a:noAutofit/>
          </a:bodyPr>
          <a:lstStyle/>
          <a:p>
            <a:r>
              <a:rPr lang="en-US" sz="6600" b="1" dirty="0" err="1"/>
              <a:t>Jenis</a:t>
            </a:r>
            <a:r>
              <a:rPr lang="en-US" sz="6600" b="1" dirty="0"/>
              <a:t> </a:t>
            </a:r>
            <a:r>
              <a:rPr lang="en-US" sz="6600" b="1" dirty="0" err="1"/>
              <a:t>Visualisasi</a:t>
            </a:r>
            <a:r>
              <a:rPr lang="en-US" sz="6600" b="1" dirty="0"/>
              <a:t> Data</a:t>
            </a:r>
            <a:br>
              <a:rPr lang="en-US" sz="6600" b="1" dirty="0"/>
            </a:br>
            <a:r>
              <a:rPr lang="en-US" sz="6600" b="1" dirty="0"/>
              <a:t>dan</a:t>
            </a:r>
            <a:br>
              <a:rPr lang="en-US" sz="6600" b="1" dirty="0"/>
            </a:br>
            <a:r>
              <a:rPr lang="en-US" sz="6600" b="1" dirty="0"/>
              <a:t>Cara </a:t>
            </a:r>
            <a:r>
              <a:rPr lang="en-US" sz="6600" b="1" dirty="0" err="1"/>
              <a:t>Interpretasi</a:t>
            </a:r>
            <a:endParaRPr lang="en-US" sz="6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Guide to Data Visualization for Marketers | Elegant Themes Blog">
            <a:extLst>
              <a:ext uri="{FF2B5EF4-FFF2-40B4-BE49-F238E27FC236}">
                <a16:creationId xmlns:a16="http://schemas.microsoft.com/office/drawing/2014/main" id="{A0371670-EFA9-4250-A39A-7C02B040D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09" l="0" r="100000">
                        <a14:backgroundMark x1="43854" y1="2045" x2="43854" y2="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69" y="3923931"/>
            <a:ext cx="5749771" cy="263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0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enis-Jenis Visualisasi Data dan Tujuannya | Hendra">
            <a:extLst>
              <a:ext uri="{FF2B5EF4-FFF2-40B4-BE49-F238E27FC236}">
                <a16:creationId xmlns:a16="http://schemas.microsoft.com/office/drawing/2014/main" id="{6BCF463E-FBC1-448E-9A19-7E35A9D65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67" y="8878"/>
            <a:ext cx="6884338" cy="645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59670-E789-4231-A84B-15C69DD48551}"/>
              </a:ext>
            </a:extLst>
          </p:cNvPr>
          <p:cNvSpPr txBox="1"/>
          <p:nvPr/>
        </p:nvSpPr>
        <p:spPr>
          <a:xfrm>
            <a:off x="9561639" y="2228671"/>
            <a:ext cx="237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Jenis</a:t>
            </a:r>
            <a:r>
              <a:rPr lang="en-US" sz="3600" dirty="0"/>
              <a:t> </a:t>
            </a:r>
            <a:r>
              <a:rPr lang="en-US" sz="3600" dirty="0" err="1"/>
              <a:t>Visualisasi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688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59670-E789-4231-A84B-15C69DD48551}"/>
              </a:ext>
            </a:extLst>
          </p:cNvPr>
          <p:cNvSpPr txBox="1"/>
          <p:nvPr/>
        </p:nvSpPr>
        <p:spPr>
          <a:xfrm>
            <a:off x="3524824" y="302217"/>
            <a:ext cx="527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01148B-B475-4BA3-8098-B2ABE772E926}"/>
              </a:ext>
            </a:extLst>
          </p:cNvPr>
          <p:cNvSpPr txBox="1"/>
          <p:nvPr/>
        </p:nvSpPr>
        <p:spPr>
          <a:xfrm>
            <a:off x="2618913" y="1384917"/>
            <a:ext cx="799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variable.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EEF8A-FA73-4884-8703-86E9AC704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87" y="2333465"/>
            <a:ext cx="3425706" cy="3358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8A5AA-C6AF-42DE-A99E-B8619442EE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456" y="2317807"/>
            <a:ext cx="4205726" cy="3389354"/>
          </a:xfrm>
          <a:prstGeom prst="rect">
            <a:avLst/>
          </a:prstGeom>
        </p:spPr>
      </p:pic>
      <p:pic>
        <p:nvPicPr>
          <p:cNvPr id="3074" name="Picture 2" descr="Untangling Spider Charts: How and when to use them - Sweetspot">
            <a:extLst>
              <a:ext uri="{FF2B5EF4-FFF2-40B4-BE49-F238E27FC236}">
                <a16:creationId xmlns:a16="http://schemas.microsoft.com/office/drawing/2014/main" id="{4C51B011-B748-4AAD-A60F-EFC86910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217" y="2248443"/>
            <a:ext cx="3538105" cy="352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59670-E789-4231-A84B-15C69DD48551}"/>
              </a:ext>
            </a:extLst>
          </p:cNvPr>
          <p:cNvSpPr txBox="1"/>
          <p:nvPr/>
        </p:nvSpPr>
        <p:spPr>
          <a:xfrm>
            <a:off x="3524824" y="302217"/>
            <a:ext cx="527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6544C-9BA9-4F70-8945-A82155053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583" y="2888130"/>
            <a:ext cx="3773010" cy="2906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4C545-E9A2-4D3D-A440-FF6B1EF406BA}"/>
              </a:ext>
            </a:extLst>
          </p:cNvPr>
          <p:cNvSpPr txBox="1"/>
          <p:nvPr/>
        </p:nvSpPr>
        <p:spPr>
          <a:xfrm>
            <a:off x="2352583" y="1438184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persebaran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variable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.</a:t>
            </a:r>
          </a:p>
        </p:txBody>
      </p:sp>
      <p:pic>
        <p:nvPicPr>
          <p:cNvPr id="5122" name="Picture 2" descr="R Quantile-Quantile (QQ) Plot - Base Graph - Learn By Example">
            <a:extLst>
              <a:ext uri="{FF2B5EF4-FFF2-40B4-BE49-F238E27FC236}">
                <a16:creationId xmlns:a16="http://schemas.microsoft.com/office/drawing/2014/main" id="{8ED3BA08-4EF1-4FE5-88C8-C77331207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28" y="2233031"/>
            <a:ext cx="4171687" cy="40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DA3FA6-3741-4649-A08E-A70B4239E311}"/>
              </a:ext>
            </a:extLst>
          </p:cNvPr>
          <p:cNvSpPr/>
          <p:nvPr/>
        </p:nvSpPr>
        <p:spPr>
          <a:xfrm>
            <a:off x="2377481" y="532837"/>
            <a:ext cx="4046992" cy="5441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34C545-E9A2-4D3D-A440-FF6B1EF406BA}"/>
              </a:ext>
            </a:extLst>
          </p:cNvPr>
          <p:cNvSpPr txBox="1"/>
          <p:nvPr/>
        </p:nvSpPr>
        <p:spPr>
          <a:xfrm>
            <a:off x="3081777" y="1398743"/>
            <a:ext cx="799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View Image">
            <a:extLst>
              <a:ext uri="{FF2B5EF4-FFF2-40B4-BE49-F238E27FC236}">
                <a16:creationId xmlns:a16="http://schemas.microsoft.com/office/drawing/2014/main" id="{DA43BD87-A14E-486B-A303-0154BCBD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37" y="532836"/>
            <a:ext cx="5135131" cy="234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ow to Calculate Correlation Coefficient- Cuemath">
            <a:extLst>
              <a:ext uri="{FF2B5EF4-FFF2-40B4-BE49-F238E27FC236}">
                <a16:creationId xmlns:a16="http://schemas.microsoft.com/office/drawing/2014/main" id="{E247EE33-3E43-4918-8B17-9735222E8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325" y="683579"/>
            <a:ext cx="3940148" cy="52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411BC0-F5E1-462E-83C4-4303C48E4CD7}"/>
              </a:ext>
            </a:extLst>
          </p:cNvPr>
          <p:cNvSpPr/>
          <p:nvPr/>
        </p:nvSpPr>
        <p:spPr>
          <a:xfrm>
            <a:off x="2913101" y="4317914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-0.5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909511-B94A-44C7-978B-76E4797F33D9}"/>
              </a:ext>
            </a:extLst>
          </p:cNvPr>
          <p:cNvSpPr/>
          <p:nvPr/>
        </p:nvSpPr>
        <p:spPr>
          <a:xfrm>
            <a:off x="4316997" y="4354904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-0.9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322434-5555-48A3-A6FE-44F6BBB58901}"/>
              </a:ext>
            </a:extLst>
          </p:cNvPr>
          <p:cNvSpPr/>
          <p:nvPr/>
        </p:nvSpPr>
        <p:spPr>
          <a:xfrm>
            <a:off x="5632072" y="4369904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-1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E36E62-5250-4125-8A8B-FE6C387F0088}"/>
              </a:ext>
            </a:extLst>
          </p:cNvPr>
          <p:cNvSpPr/>
          <p:nvPr/>
        </p:nvSpPr>
        <p:spPr>
          <a:xfrm>
            <a:off x="4124246" y="2579370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B38484-347D-42C0-9F95-D2BA2A384005}"/>
              </a:ext>
            </a:extLst>
          </p:cNvPr>
          <p:cNvSpPr/>
          <p:nvPr/>
        </p:nvSpPr>
        <p:spPr>
          <a:xfrm>
            <a:off x="2795347" y="709221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A5FFC0-F15D-45D0-B7FA-FC4B4BD579D1}"/>
              </a:ext>
            </a:extLst>
          </p:cNvPr>
          <p:cNvSpPr/>
          <p:nvPr/>
        </p:nvSpPr>
        <p:spPr>
          <a:xfrm>
            <a:off x="4166639" y="683579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0.9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5BF1E0-84C7-4C03-B831-85D57E631BE6}"/>
              </a:ext>
            </a:extLst>
          </p:cNvPr>
          <p:cNvSpPr/>
          <p:nvPr/>
        </p:nvSpPr>
        <p:spPr>
          <a:xfrm>
            <a:off x="5537931" y="658709"/>
            <a:ext cx="389284" cy="200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0.5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1CF8C-82FE-4EBD-85E6-9CFE558EB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01" y="3253000"/>
            <a:ext cx="4895002" cy="27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3EE9A-FA34-41D0-A186-48048F4DACCE}"/>
              </a:ext>
            </a:extLst>
          </p:cNvPr>
          <p:cNvSpPr txBox="1"/>
          <p:nvPr/>
        </p:nvSpPr>
        <p:spPr>
          <a:xfrm>
            <a:off x="3525411" y="5932436"/>
            <a:ext cx="270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reading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62224F-2577-4B44-9682-825B1875B293}"/>
              </a:ext>
            </a:extLst>
          </p:cNvPr>
          <p:cNvSpPr txBox="1"/>
          <p:nvPr/>
        </p:nvSpPr>
        <p:spPr>
          <a:xfrm>
            <a:off x="7515225" y="2794258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Normality and skew reading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A12BB-41E2-41FC-AA48-A9740601EC0D}"/>
              </a:ext>
            </a:extLst>
          </p:cNvPr>
          <p:cNvSpPr txBox="1"/>
          <p:nvPr/>
        </p:nvSpPr>
        <p:spPr>
          <a:xfrm>
            <a:off x="8444651" y="594275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Boxplot Reading</a:t>
            </a:r>
          </a:p>
        </p:txBody>
      </p:sp>
    </p:spTree>
    <p:extLst>
      <p:ext uri="{BB962C8B-B14F-4D97-AF65-F5344CB8AC3E}">
        <p14:creationId xmlns:p14="http://schemas.microsoft.com/office/powerpoint/2010/main" val="264434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3AD663-C985-4FF1-9C69-ABD3AFF66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51134">
                        <a14:backgroundMark x1="42887" y1="40000" x2="42887" y2="40000"/>
                      </a14:backgroundRemoval>
                    </a14:imgEffect>
                  </a14:imgLayer>
                </a14:imgProps>
              </a:ext>
            </a:extLst>
          </a:blip>
          <a:srcRect l="21480" r="55364"/>
          <a:stretch/>
        </p:blipFill>
        <p:spPr>
          <a:xfrm>
            <a:off x="0" y="0"/>
            <a:ext cx="2823099" cy="645406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C0957-1DD1-4030-8A0D-23EC3A9C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C86D2-2185-43CD-8ED5-DA799078C5E4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3D3F7-AEE4-41A2-99C4-7B167887B577}"/>
              </a:ext>
            </a:extLst>
          </p:cNvPr>
          <p:cNvSpPr/>
          <p:nvPr/>
        </p:nvSpPr>
        <p:spPr>
          <a:xfrm>
            <a:off x="-1" y="6454066"/>
            <a:ext cx="12192001" cy="40393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																			  </a:t>
            </a:r>
            <a:r>
              <a:rPr lang="en-US" dirty="0">
                <a:solidFill>
                  <a:schemeClr val="bg1"/>
                </a:solidFill>
              </a:rPr>
              <a:t>Visualization with Python </a:t>
            </a:r>
          </a:p>
        </p:txBody>
      </p:sp>
      <p:pic>
        <p:nvPicPr>
          <p:cNvPr id="11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730F445C-BCBE-48CF-9FB9-647FB082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502" y="6445187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ython logo' Sticker by UnitShifter | Python programming, Programming  languages, Python logo">
            <a:extLst>
              <a:ext uri="{FF2B5EF4-FFF2-40B4-BE49-F238E27FC236}">
                <a16:creationId xmlns:a16="http://schemas.microsoft.com/office/drawing/2014/main" id="{1E47B056-1495-4229-83A3-0FE0A847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297" y1="14125" x2="37297" y2="14125"/>
                        <a14:foregroundMark x1="32162" y1="10375" x2="40811" y2="13250"/>
                        <a14:foregroundMark x1="56757" y1="78750" x2="68784" y2="8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1" y="6454066"/>
            <a:ext cx="373640" cy="4039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359670-E789-4231-A84B-15C69DD48551}"/>
              </a:ext>
            </a:extLst>
          </p:cNvPr>
          <p:cNvSpPr txBox="1"/>
          <p:nvPr/>
        </p:nvSpPr>
        <p:spPr>
          <a:xfrm>
            <a:off x="3524824" y="302217"/>
            <a:ext cx="527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Relationship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05058-BDAA-4BEA-A3C0-9F1B3E24AF18}"/>
              </a:ext>
            </a:extLst>
          </p:cNvPr>
          <p:cNvSpPr txBox="1"/>
          <p:nvPr/>
        </p:nvSpPr>
        <p:spPr>
          <a:xfrm>
            <a:off x="2432482" y="1305019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yang </a:t>
            </a:r>
            <a:r>
              <a:rPr lang="en-US" dirty="0" err="1"/>
              <a:t>ditujukan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2 variable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variabel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E7EC1-856C-4401-A4BB-9AB046D95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038" y="2157016"/>
            <a:ext cx="4655571" cy="3605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A727B-6411-49FB-B7E7-95A9F201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589" y="2129533"/>
            <a:ext cx="4459812" cy="36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97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3838</TotalTime>
  <Words>1121</Words>
  <Application>Microsoft Office PowerPoint</Application>
  <PresentationFormat>Widescreen</PresentationFormat>
  <Paragraphs>134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Calisto MT</vt:lpstr>
      <vt:lpstr>Google Sans</vt:lpstr>
      <vt:lpstr>helvetica neue</vt:lpstr>
      <vt:lpstr>Wingdings 2</vt:lpstr>
      <vt:lpstr>Slate</vt:lpstr>
      <vt:lpstr>Visualization  with python</vt:lpstr>
      <vt:lpstr>Tujuan Pembelajaran</vt:lpstr>
      <vt:lpstr>Outlines</vt:lpstr>
      <vt:lpstr>Jenis Visualisasi Data dan Cara Interpretasi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Visualisasi dengan</vt:lpstr>
      <vt:lpstr>Apa itu Matplotlib?</vt:lpstr>
      <vt:lpstr>Apa itu Seaborn?</vt:lpstr>
      <vt:lpstr>Perbedaan Matplotlib dan Seaborn</vt:lpstr>
      <vt:lpstr>Perangkat Matplotlib</vt:lpstr>
      <vt:lpstr>Yuk Lihat Langsung realitas dari codingnya!</vt:lpstr>
      <vt:lpstr>Visualisasi dengan Folium</vt:lpstr>
      <vt:lpstr>Folium</vt:lpstr>
      <vt:lpstr>Folium Spec. Indonesia</vt:lpstr>
      <vt:lpstr>Persebaran Covid</vt:lpstr>
      <vt:lpstr>Source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with python</dc:title>
  <dc:creator>Ronny Fahrudin</dc:creator>
  <cp:lastModifiedBy>Ronny Fahrudin</cp:lastModifiedBy>
  <cp:revision>47</cp:revision>
  <dcterms:created xsi:type="dcterms:W3CDTF">2021-03-27T22:59:29Z</dcterms:created>
  <dcterms:modified xsi:type="dcterms:W3CDTF">2021-04-01T16:40:53Z</dcterms:modified>
</cp:coreProperties>
</file>